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6"/>
  </p:notesMasterIdLst>
  <p:sldIdLst>
    <p:sldId id="256" r:id="rId3"/>
    <p:sldId id="258" r:id="rId4"/>
    <p:sldId id="294" r:id="rId5"/>
    <p:sldId id="295" r:id="rId6"/>
    <p:sldId id="296" r:id="rId7"/>
    <p:sldId id="297" r:id="rId8"/>
    <p:sldId id="298" r:id="rId9"/>
    <p:sldId id="263" r:id="rId10"/>
    <p:sldId id="273" r:id="rId11"/>
    <p:sldId id="299" r:id="rId12"/>
    <p:sldId id="300" r:id="rId13"/>
    <p:sldId id="301" r:id="rId14"/>
    <p:sldId id="277" r:id="rId15"/>
    <p:sldId id="302" r:id="rId16"/>
    <p:sldId id="303" r:id="rId17"/>
    <p:sldId id="278" r:id="rId18"/>
    <p:sldId id="304" r:id="rId19"/>
    <p:sldId id="272" r:id="rId20"/>
    <p:sldId id="270" r:id="rId21"/>
    <p:sldId id="283" r:id="rId22"/>
    <p:sldId id="284" r:id="rId23"/>
    <p:sldId id="285" r:id="rId24"/>
    <p:sldId id="286" r:id="rId25"/>
    <p:sldId id="287" r:id="rId26"/>
    <p:sldId id="290" r:id="rId27"/>
    <p:sldId id="288" r:id="rId28"/>
    <p:sldId id="289" r:id="rId29"/>
    <p:sldId id="267" r:id="rId30"/>
    <p:sldId id="279" r:id="rId31"/>
    <p:sldId id="266" r:id="rId32"/>
    <p:sldId id="282" r:id="rId33"/>
    <p:sldId id="280" r:id="rId34"/>
    <p:sldId id="291" r:id="rId35"/>
    <p:sldId id="275" r:id="rId36"/>
    <p:sldId id="276" r:id="rId37"/>
    <p:sldId id="265" r:id="rId38"/>
    <p:sldId id="262" r:id="rId39"/>
    <p:sldId id="271" r:id="rId40"/>
    <p:sldId id="264" r:id="rId41"/>
    <p:sldId id="292" r:id="rId42"/>
    <p:sldId id="293" r:id="rId43"/>
    <p:sldId id="261" r:id="rId44"/>
    <p:sldId id="27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82" d="100"/>
          <a:sy n="82" d="100"/>
        </p:scale>
        <p:origin x="691" y="91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/>
      <dgm:spPr/>
      <dgm:t>
        <a:bodyPr/>
        <a:lstStyle/>
        <a:p>
          <a:r>
            <a:rPr lang="en-US" dirty="0"/>
            <a:t>Gov.</a:t>
          </a:r>
        </a:p>
        <a:p>
          <a:r>
            <a:rPr lang="en-US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r>
            <a:rPr lang="en-US" sz="1500" dirty="0"/>
            <a:t>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/>
      <dgm:spPr/>
      <dgm:t>
        <a:bodyPr/>
        <a:lstStyle/>
        <a:p>
          <a:r>
            <a:rPr lang="en-US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/>
      <dgm:spPr/>
      <dgm:t>
        <a:bodyPr/>
        <a:lstStyle/>
        <a:p>
          <a:r>
            <a:rPr lang="en-US" dirty="0"/>
            <a:t>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/>
      <dgm:spPr/>
      <dgm:t>
        <a:bodyPr/>
        <a:lstStyle/>
        <a:p>
          <a:r>
            <a:rPr lang="en-US" dirty="0"/>
            <a:t>State </a:t>
          </a:r>
        </a:p>
        <a:p>
          <a:r>
            <a:rPr lang="en-US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/>
      <dgm:spPr/>
      <dgm:t>
        <a:bodyPr/>
        <a:lstStyle/>
        <a:p>
          <a:r>
            <a:rPr lang="en-US" dirty="0"/>
            <a:t>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/>
      <dgm:spPr/>
      <dgm:t>
        <a:bodyPr/>
        <a:lstStyle/>
        <a:p>
          <a:r>
            <a:rPr lang="en-US" dirty="0"/>
            <a:t>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/>
      <dgm:spPr/>
      <dgm:t>
        <a:bodyPr/>
        <a:lstStyle/>
        <a:p>
          <a:r>
            <a:rPr lang="en-US" dirty="0"/>
            <a:t>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/>
      <dgm:spPr/>
      <dgm:t>
        <a:bodyPr/>
        <a:lstStyle/>
        <a:p>
          <a:r>
            <a:rPr lang="en-US" dirty="0"/>
            <a:t>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/>
      <dgm:spPr/>
      <dgm:t>
        <a:bodyPr/>
        <a:lstStyle/>
        <a:p>
          <a:r>
            <a:rPr lang="en-US"/>
            <a:t>Gujarat Power Corporation Limited (GPCL)</a:t>
          </a:r>
          <a:endParaRPr lang="en-US" dirty="0"/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/>
      <dgm:spPr/>
      <dgm:t>
        <a:bodyPr/>
        <a:lstStyle/>
        <a:p>
          <a:r>
            <a:rPr lang="en-US" dirty="0"/>
            <a:t>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/>
      <dgm:spPr/>
      <dgm:t>
        <a:bodyPr/>
        <a:lstStyle/>
        <a:p>
          <a:r>
            <a:rPr lang="en-US" dirty="0"/>
            <a:t>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48219" y="249461"/>
          <a:ext cx="1654796" cy="11583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580421"/>
        <a:ext cx="1158357" cy="496439"/>
      </dsp:txXfrm>
    </dsp:sp>
    <dsp:sp modelId="{B9ABC62F-7F0B-4B3E-9AB6-F6FE8E686E3E}">
      <dsp:nvSpPr>
        <dsp:cNvPr id="0" name=""/>
        <dsp:cNvSpPr/>
      </dsp:nvSpPr>
      <dsp:spPr>
        <a:xfrm rot="5400000">
          <a:off x="4782357" y="-3622758"/>
          <a:ext cx="1075617" cy="8323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Ministry of New and Renewables (MNRE)</a:t>
          </a:r>
        </a:p>
      </dsp:txBody>
      <dsp:txXfrm rot="-5400000">
        <a:off x="1158357" y="53749"/>
        <a:ext cx="8271111" cy="970603"/>
      </dsp:txXfrm>
    </dsp:sp>
    <dsp:sp modelId="{64CC0104-7432-42BC-90B9-00B7CDBA3504}">
      <dsp:nvSpPr>
        <dsp:cNvPr id="0" name=""/>
        <dsp:cNvSpPr/>
      </dsp:nvSpPr>
      <dsp:spPr>
        <a:xfrm rot="5400000">
          <a:off x="-248219" y="1710701"/>
          <a:ext cx="1654796" cy="11583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041661"/>
        <a:ext cx="1158357" cy="496439"/>
      </dsp:txXfrm>
    </dsp:sp>
    <dsp:sp modelId="{2AE306D8-25B4-4D75-AAC5-7BCD0B4C3B47}">
      <dsp:nvSpPr>
        <dsp:cNvPr id="0" name=""/>
        <dsp:cNvSpPr/>
      </dsp:nvSpPr>
      <dsp:spPr>
        <a:xfrm rot="5400000">
          <a:off x="4782357" y="-2161518"/>
          <a:ext cx="1075617" cy="8323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National Institute of Wind Energy(NIWE)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Ministry for Environment, forest and Climate change(MoEFCC)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Ministry of Defence (MoD)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Directorate General of Civil Aviation</a:t>
          </a:r>
        </a:p>
      </dsp:txBody>
      <dsp:txXfrm rot="-5400000">
        <a:off x="1158357" y="1514989"/>
        <a:ext cx="8271111" cy="970603"/>
      </dsp:txXfrm>
    </dsp:sp>
    <dsp:sp modelId="{B535082A-B9D4-44B5-82AD-B2BB43439DC6}">
      <dsp:nvSpPr>
        <dsp:cNvPr id="0" name=""/>
        <dsp:cNvSpPr/>
      </dsp:nvSpPr>
      <dsp:spPr>
        <a:xfrm rot="5400000">
          <a:off x="-248219" y="3171941"/>
          <a:ext cx="1654796" cy="11583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502901"/>
        <a:ext cx="1158357" cy="496439"/>
      </dsp:txXfrm>
    </dsp:sp>
    <dsp:sp modelId="{FEDF5B4D-D3B1-4924-A303-BE27CC55C9CD}">
      <dsp:nvSpPr>
        <dsp:cNvPr id="0" name=""/>
        <dsp:cNvSpPr/>
      </dsp:nvSpPr>
      <dsp:spPr>
        <a:xfrm rot="5400000">
          <a:off x="4782357" y="-700278"/>
          <a:ext cx="1075617" cy="83236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Gujarat Energy Development Agency(GEDA)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Gujarat Power Corporation Limited (GPCL)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Gujarat Pollution Control Board(GPCB)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Revenue Department and Local Panchayat</a:t>
          </a:r>
        </a:p>
      </dsp:txBody>
      <dsp:txXfrm rot="-5400000">
        <a:off x="1158357" y="2976229"/>
        <a:ext cx="8271111" cy="9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09-01-2025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0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45807" y="1199301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002274" y="3872915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 err="1"/>
              <a:t>Dr.</a:t>
            </a:r>
            <a:r>
              <a:rPr lang="en-GB" dirty="0"/>
              <a:t>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Wind Farm development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369048" y="1243523"/>
            <a:ext cx="922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8" y="1624699"/>
            <a:ext cx="6424703" cy="45402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243523"/>
            <a:ext cx="50800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/>
        </p:nvGraphicFramePr>
        <p:xfrm>
          <a:off x="7285654" y="3429000"/>
          <a:ext cx="3285930" cy="2066732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879537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406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28619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27252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24965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4003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27974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4003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2492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2492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Rivers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Wind Farm development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838200" y="1308460"/>
            <a:ext cx="7949681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C422-D09D-AAB0-D8E1-6CC8896F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246-36F1-D956-9D2B-9AB03F63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Wind Farm development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F05F0-EA3C-4827-7C87-B0D6DC64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46F3974-332A-BCAA-50AE-7552AD30A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4D531-5CB7-4FDD-6BCC-DB5D486F79F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2F913-EE56-4D90-5123-A829CAF725F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D9A731-3230-8367-E649-424C0F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320D45-8D88-9274-A616-8B30CCF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369277-F8BA-A1FF-5647-D8E39FCC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45EDCE-BBA6-E53A-7486-6CA83871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69" y="1383105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Arrow: Up-Down 8">
            <a:extLst>
              <a:ext uri="{FF2B5EF4-FFF2-40B4-BE49-F238E27FC236}">
                <a16:creationId xmlns:a16="http://schemas.microsoft.com/office/drawing/2014/main" id="{BBE97385-45D9-1330-9BBC-A73B6AE2C1D1}"/>
              </a:ext>
            </a:extLst>
          </p:cNvPr>
          <p:cNvSpPr/>
          <p:nvPr/>
        </p:nvSpPr>
        <p:spPr>
          <a:xfrm rot="3877329">
            <a:off x="7325167" y="1914612"/>
            <a:ext cx="187005" cy="1565141"/>
          </a:xfrm>
          <a:prstGeom prst="up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A5AB33A-2CAE-5332-4536-75A06DE8DD91}"/>
              </a:ext>
            </a:extLst>
          </p:cNvPr>
          <p:cNvSpPr/>
          <p:nvPr/>
        </p:nvSpPr>
        <p:spPr>
          <a:xfrm>
            <a:off x="8097414" y="2252410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D6D6C-D408-8D6C-6C32-4E295A27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589" y="2215724"/>
            <a:ext cx="5582953" cy="3814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4CA6E-C4EB-5654-4DE5-5BAB2FE9523D}"/>
              </a:ext>
            </a:extLst>
          </p:cNvPr>
          <p:cNvSpPr txBox="1"/>
          <p:nvPr/>
        </p:nvSpPr>
        <p:spPr>
          <a:xfrm>
            <a:off x="888286" y="1435802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</p:spTree>
    <p:extLst>
      <p:ext uri="{BB962C8B-B14F-4D97-AF65-F5344CB8AC3E}">
        <p14:creationId xmlns:p14="http://schemas.microsoft.com/office/powerpoint/2010/main" val="235822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512935"/>
            <a:ext cx="5188866" cy="317401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233265" y="1390261"/>
            <a:ext cx="531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85" y="230305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FE729-E4C1-541F-49A2-387FFB99D204}"/>
              </a:ext>
            </a:extLst>
          </p:cNvPr>
          <p:cNvSpPr txBox="1"/>
          <p:nvPr/>
        </p:nvSpPr>
        <p:spPr>
          <a:xfrm>
            <a:off x="233265" y="1390261"/>
            <a:ext cx="531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282" y="1851926"/>
            <a:ext cx="5654667" cy="43512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509726" y="2846650"/>
            <a:ext cx="4765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Sandy soil with reddish brown in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(100X100 m) </a:t>
            </a: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376346" y="1255365"/>
            <a:ext cx="531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229" y="1711476"/>
            <a:ext cx="7977673" cy="4563316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341567" y="371358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5" y="1991468"/>
            <a:ext cx="7085547" cy="3970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8649477" y="1510300"/>
            <a:ext cx="3153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2.1 MW wind turbines, strategically positioning them to account for wind direction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95008" y="1255365"/>
            <a:ext cx="531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321985" y="1900360"/>
            <a:ext cx="3669476" cy="307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:- 12.6 MW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10" y="1900360"/>
            <a:ext cx="6353159" cy="39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5. Grid Infrastructure and Cable Routing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1" y="1297908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233265" y="1231641"/>
            <a:ext cx="315374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657960" y="1430976"/>
            <a:ext cx="5846880" cy="4652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40" y="1717032"/>
            <a:ext cx="5098518" cy="33435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9F79AB-EE82-BE11-421D-230AA134F70E}"/>
              </a:ext>
            </a:extLst>
          </p:cNvPr>
          <p:cNvSpPr txBox="1"/>
          <p:nvPr/>
        </p:nvSpPr>
        <p:spPr>
          <a:xfrm>
            <a:off x="6703231" y="5110477"/>
            <a:ext cx="470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31th July 2012, 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 [</a:t>
            </a:r>
            <a:r>
              <a:rPr lang="en-US" sz="14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E179-BA05-BAAE-FBAA-821FCAD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07" y="1269737"/>
            <a:ext cx="5449781" cy="468411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wind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farm development in Gujarat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Gui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delines and Regulations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Project development timeline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Wind Area selection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Grid infrastructure and cable routing</a:t>
            </a:r>
            <a:endParaRPr lang="en-GB" sz="2400" b="1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Strategies c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ommunity engagement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Land Leasing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Addressing conflicting</a:t>
            </a:r>
            <a:endParaRPr lang="en-GB" sz="1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D5D4744-3E30-30F5-5AAA-3D2CCDF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AF160-9336-083D-048B-8BC6BEAC8A7F}"/>
              </a:ext>
            </a:extLst>
          </p:cNvPr>
          <p:cNvSpPr txBox="1"/>
          <p:nvPr/>
        </p:nvSpPr>
        <p:spPr>
          <a:xfrm>
            <a:off x="6345669" y="1243876"/>
            <a:ext cx="508081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Times New Roman" panose="02020603050405020304" pitchFamily="18" charset="0"/>
              </a:rPr>
              <a:t>10. Logistics and Transformation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Times New Roman" panose="02020603050405020304" pitchFamily="18" charset="0"/>
              </a:rPr>
              <a:t>11. Profitability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Times New Roman" panose="02020603050405020304" pitchFamily="18" charset="0"/>
              </a:rPr>
              <a:t>12.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Times New Roman" panose="02020603050405020304" pitchFamily="18" charset="0"/>
              </a:rPr>
              <a:t>13. Long Term Strategy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Times New Roman" panose="02020603050405020304" pitchFamily="18" charset="0"/>
              </a:rPr>
              <a:t>14. Barriers and Obstacles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Times New Roman" panose="02020603050405020304" pitchFamily="18" charset="0"/>
              </a:rPr>
              <a:t>15.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Times New Roman" panose="02020603050405020304" pitchFamily="18" charset="0"/>
              </a:rPr>
              <a:t>16. References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5B02EB2-6683-5688-019A-A50FB25F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62202" y="1339410"/>
              <a:ext cx="2844713" cy="49258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44713" cy="492585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2202" y="1339410"/>
                <a:ext cx="2844713" cy="4925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6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638801" y="1790752"/>
            <a:ext cx="4581143" cy="414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600456" y="1237183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838200" y="1866676"/>
            <a:ext cx="4611624" cy="3651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529590" y="1221359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856488" y="1866676"/>
            <a:ext cx="6348984" cy="455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673608" y="1516506"/>
            <a:ext cx="6103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Application and Approval Process:</a:t>
            </a:r>
          </a:p>
          <a:p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673608" y="1996720"/>
            <a:ext cx="5718048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681990" y="1240579"/>
            <a:ext cx="6103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Responsibilities &amp; Compliance:</a:t>
            </a:r>
          </a:p>
          <a:p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838200" y="1958649"/>
            <a:ext cx="5791200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1543592"/>
                  </p:ext>
                </p:extLst>
              </p:nvPr>
            </p:nvGraphicFramePr>
            <p:xfrm>
              <a:off x="225946" y="1894750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1543592"/>
                  </p:ext>
                </p:extLst>
              </p:nvPr>
            </p:nvGraphicFramePr>
            <p:xfrm>
              <a:off x="225946" y="1894750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641066" y="5388531"/>
            <a:ext cx="419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Table xx: </a:t>
            </a:r>
            <a:r>
              <a:rPr lang="en-GB" dirty="0"/>
              <a:t>Land leasing own strategy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483638" y="5805716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38" y="5805716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036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225946" y="1308347"/>
            <a:ext cx="3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Land Leasing own strategy</a:t>
            </a:r>
            <a:endParaRPr lang="LID4096" sz="2400" dirty="0"/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6587412" y="5605957"/>
            <a:ext cx="446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Figure xx: </a:t>
            </a:r>
            <a:r>
              <a:rPr lang="en-GB" dirty="0"/>
              <a:t>Information of land owner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673608" y="1308460"/>
            <a:ext cx="7153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Environmental Conflicts in Wind Energy Projects</a:t>
            </a:r>
          </a:p>
          <a:p>
            <a:endParaRPr lang="en-US" sz="24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Socio-Economic and Governance Conflicts:</a:t>
            </a:r>
          </a:p>
          <a:p>
            <a:endParaRPr lang="en-US" sz="24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AC2F72-06E6-AB7E-49E9-BEA8A3516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5" y="1470604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Guidelines and Regulations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Wind Farm Development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Environmental impact and Conflicts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Land Leasing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Transportation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Economic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Future Strategies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ind turbine">
                <a:extLst>
                  <a:ext uri="{FF2B5EF4-FFF2-40B4-BE49-F238E27FC236}">
                    <a16:creationId xmlns:a16="http://schemas.microsoft.com/office/drawing/2014/main" id="{827F8B65-4F1A-B01E-AADD-065576F9E5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41135" y="1248325"/>
              <a:ext cx="2844713" cy="49258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44713" cy="492585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ind turbine">
                <a:extLst>
                  <a:ext uri="{FF2B5EF4-FFF2-40B4-BE49-F238E27FC236}">
                    <a16:creationId xmlns:a16="http://schemas.microsoft.com/office/drawing/2014/main" id="{827F8B65-4F1A-B01E-AADD-065576F9E5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1135" y="1248325"/>
                <a:ext cx="2844713" cy="4925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2431934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78604" y="2874967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191071" y="5838497"/>
            <a:ext cx="330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Figure xx: </a:t>
            </a:r>
            <a:r>
              <a:rPr lang="en-GB" dirty="0"/>
              <a:t>Wind pro report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8927863" y="4633793"/>
            <a:ext cx="3442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Figure xx: </a:t>
            </a:r>
            <a:r>
              <a:rPr lang="en-GB" dirty="0"/>
              <a:t>Wind pro report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/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Parameter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Gross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5799474" y="5932647"/>
            <a:ext cx="6392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xx: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data from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Calculation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3 per kwh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70 million (Euro 0.791 million)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0.75 million/year = (Euro 0.105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10 years 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249107" y="3581400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4721289" y="5812582"/>
            <a:ext cx="3293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1.29 Million/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253732" y="5766970"/>
            <a:ext cx="4356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0.25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141623" y="3253344"/>
            <a:ext cx="2904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317226" y="5850493"/>
            <a:ext cx="389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Debt service Vs years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0.4 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17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371586" y="5862168"/>
            <a:ext cx="389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Taxes Vs years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10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12. Results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Value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875194" y="5288129"/>
            <a:ext cx="4492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xx: Financial result of wind farm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(1+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14. Barriers and Obstacles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Project Development Timeline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7500"/>
                            </p:stCondLst>
                            <p:childTnLst>
                              <p:par>
                                <p:cTn id="2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900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9500"/>
                            </p:stCondLst>
                            <p:childTnLst>
                              <p:par>
                                <p:cTn id="2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0000"/>
                            </p:stCondLst>
                            <p:childTnLst>
                              <p:par>
                                <p:cTn id="2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1500"/>
                            </p:stCondLst>
                            <p:childTnLst>
                              <p:par>
                                <p:cTn id="2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3000"/>
                            </p:stCondLst>
                            <p:childTnLst>
                              <p:par>
                                <p:cTn id="2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3500"/>
                            </p:stCondLst>
                            <p:childTnLst>
                              <p:par>
                                <p:cTn id="2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4000"/>
                            </p:stCondLst>
                            <p:childTnLst>
                              <p:par>
                                <p:cTn id="2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4500"/>
                            </p:stCondLst>
                            <p:childTnLst>
                              <p:par>
                                <p:cTn id="2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5000"/>
                            </p:stCondLst>
                            <p:childTnLst>
                              <p:par>
                                <p:cTn id="2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5500"/>
                            </p:stCondLst>
                            <p:childTnLst>
                              <p:par>
                                <p:cTn id="3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6000"/>
                            </p:stCondLst>
                            <p:childTnLst>
                              <p:par>
                                <p:cTn id="3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27000"/>
                            </p:stCondLst>
                            <p:childTnLst>
                              <p:par>
                                <p:cTn id="3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Vision for 2030/2050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318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158434" y="3445151"/>
            <a:ext cx="5542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801032" y="1797522"/>
            <a:ext cx="594286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with minimum 32% CUF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140 GW by 2030 (48 GW Current)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1" y="1219348"/>
            <a:ext cx="5114143" cy="51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Vision for 2030/2050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04522"/>
            <a:ext cx="4845696" cy="4038921"/>
          </a:xfrm>
        </p:spPr>
        <p:txBody>
          <a:bodyPr>
            <a:normAutofit/>
          </a:bodyPr>
          <a:lstStyle/>
          <a:p>
            <a:pPr lvl="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2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23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23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3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1268962" y="5570225"/>
            <a:ext cx="3918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[https://sl.bing.net/hVlnu47HBZs]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Long Term Strategy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A98-6D8C-735B-F0A8-702E4BC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3F3D-02AF-D758-452F-686C4B1F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15. Conclusion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9A9C4-DF1D-2989-5BEF-7E4C9E13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DABA072-55E9-8464-723A-7427C71E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8E939-C1AB-DBBE-0A15-711D18B0D0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F3E8B-D91A-A03A-8EBB-2C04B8A8877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23E0FD1-FDAD-4C03-D9F9-AC39194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07CBB-F9F7-E8A2-C358-636AB71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22B081-445C-CAF2-AF75-DB26517F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B5C85-71B0-3B9E-6C9A-8D29A42C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8" y="1512194"/>
            <a:ext cx="8000502" cy="2420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Location of Wind farm Perspective:</a:t>
            </a:r>
            <a:endParaRPr lang="en-IN" sz="18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Advantage of Gujarat favourable policy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Manufacturing location of Suzlon company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53FB9-418F-581A-797B-801A6CDBA4D0}"/>
              </a:ext>
            </a:extLst>
          </p:cNvPr>
          <p:cNvSpPr txBox="1"/>
          <p:nvPr/>
        </p:nvSpPr>
        <p:spPr>
          <a:xfrm>
            <a:off x="229098" y="2665897"/>
            <a:ext cx="55519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Economic Perspective: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Reducing carbon emissions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 creation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DB37E-2546-2761-0B05-47DA1B308F3F}"/>
              </a:ext>
            </a:extLst>
          </p:cNvPr>
          <p:cNvSpPr txBox="1"/>
          <p:nvPr/>
        </p:nvSpPr>
        <p:spPr>
          <a:xfrm>
            <a:off x="319732" y="4124905"/>
            <a:ext cx="3379237" cy="151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 Perspective: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Achieves a positive NPV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</p:txBody>
      </p:sp>
    </p:spTree>
    <p:extLst>
      <p:ext uri="{BB962C8B-B14F-4D97-AF65-F5344CB8AC3E}">
        <p14:creationId xmlns:p14="http://schemas.microsoft.com/office/powerpoint/2010/main" val="1839017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16. References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B3C5-235C-486C-5515-8A256876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513488" y="1563147"/>
            <a:ext cx="641096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(26%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10 Years no taxes).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1" y="1341120"/>
            <a:ext cx="5227149" cy="46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3. Approval Bodies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/>
        </p:nvGraphicFramePr>
        <p:xfrm>
          <a:off x="1355012" y="1483929"/>
          <a:ext cx="9481976" cy="4579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Permits and Approvals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/>
        </p:nvGraphicFramePr>
        <p:xfrm>
          <a:off x="2374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/>
        </p:nvGraphicFramePr>
        <p:xfrm>
          <a:off x="2374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/>
        </p:nvGraphicFramePr>
        <p:xfrm>
          <a:off x="2386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5. Micro siting Guidelines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/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Criteria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Buffer Distance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Wind Farm development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/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5489</TotalTime>
  <Words>2890</Words>
  <Application>Microsoft Office PowerPoint</Application>
  <PresentationFormat>Widescreen</PresentationFormat>
  <Paragraphs>685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Courier New</vt:lpstr>
      <vt:lpstr>PublicoText</vt:lpstr>
      <vt:lpstr>Symbol</vt:lpstr>
      <vt:lpstr>Wingdings</vt:lpstr>
      <vt:lpstr>1_Custom Design</vt:lpstr>
      <vt:lpstr>Custom Design</vt:lpstr>
      <vt:lpstr>PowerPoint Presentation</vt:lpstr>
      <vt:lpstr>Overview</vt:lpstr>
      <vt:lpstr>Agenda</vt:lpstr>
      <vt:lpstr>1. Introduction</vt:lpstr>
      <vt:lpstr>1. Introduction</vt:lpstr>
      <vt:lpstr>3. Approval Bodies</vt:lpstr>
      <vt:lpstr>4. Permits and Approvals</vt:lpstr>
      <vt:lpstr>5. Micro siting Guidelines</vt:lpstr>
      <vt:lpstr>6. Wind Farm development</vt:lpstr>
      <vt:lpstr>6. Wind Farm development</vt:lpstr>
      <vt:lpstr>6. Wind Farm development</vt:lpstr>
      <vt:lpstr>6. Wind Farm development</vt:lpstr>
      <vt:lpstr>4. Wind Area Selection</vt:lpstr>
      <vt:lpstr>4. Wind Area Selection</vt:lpstr>
      <vt:lpstr>4. Wind Area Selection</vt:lpstr>
      <vt:lpstr>4. Wind Area Selection</vt:lpstr>
      <vt:lpstr>4. Wind Area Selection</vt:lpstr>
      <vt:lpstr>5. Grid Infrastructure and Cable Routing</vt:lpstr>
      <vt:lpstr>7. Strategies of Community Engagement</vt:lpstr>
      <vt:lpstr>7. Strategies of Community Engagement</vt:lpstr>
      <vt:lpstr>8. Land Leasing</vt:lpstr>
      <vt:lpstr>8. Land Leasing</vt:lpstr>
      <vt:lpstr>8. Land Leasing</vt:lpstr>
      <vt:lpstr>8. Land Leasing</vt:lpstr>
      <vt:lpstr>8. Land Leasing</vt:lpstr>
      <vt:lpstr>9. Addressing Conflicting Interests</vt:lpstr>
      <vt:lpstr>9. Addressing Conflicting Interests</vt:lpstr>
      <vt:lpstr>10. Logistics and Transformation</vt:lpstr>
      <vt:lpstr>10. Logistics and Transformation</vt:lpstr>
      <vt:lpstr>11. Profitability Analysis</vt:lpstr>
      <vt:lpstr>11. Profitability Analysis</vt:lpstr>
      <vt:lpstr>11. Profitability Analysis</vt:lpstr>
      <vt:lpstr>11. Profitability Analysis</vt:lpstr>
      <vt:lpstr>11. Profitability Analysis</vt:lpstr>
      <vt:lpstr>11. Profitability Analysis</vt:lpstr>
      <vt:lpstr>12. Results</vt:lpstr>
      <vt:lpstr>14. Barriers and Obstacles</vt:lpstr>
      <vt:lpstr>6. Project Development Timeline</vt:lpstr>
      <vt:lpstr>13. Vision for 2030/2050</vt:lpstr>
      <vt:lpstr>13. Vision for 2030/2050</vt:lpstr>
      <vt:lpstr>13. Long Term Strategy</vt:lpstr>
      <vt:lpstr>15. Conclusion</vt:lpstr>
      <vt:lpstr>16.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Rahul Patil</cp:lastModifiedBy>
  <cp:revision>331</cp:revision>
  <dcterms:created xsi:type="dcterms:W3CDTF">2023-05-10T09:31:16Z</dcterms:created>
  <dcterms:modified xsi:type="dcterms:W3CDTF">2025-01-09T15:55:23Z</dcterms:modified>
</cp:coreProperties>
</file>